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6" r:id="rId6"/>
    <p:sldId id="267" r:id="rId7"/>
    <p:sldId id="277" r:id="rId8"/>
    <p:sldId id="273" r:id="rId9"/>
    <p:sldId id="272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6E5692-6998-4B6C-8116-62DC37C319F7}" v="558" dt="2023-09-05T18:22:16.322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A68BC1-0214-475A-AAEB-F2C106BEDF3D}">
      <dgm:prSet custT="1"/>
      <dgm:spPr/>
      <dgm:t>
        <a:bodyPr/>
        <a:lstStyle/>
        <a:p>
          <a:r>
            <a:rPr lang="en-US" sz="2000" b="1" dirty="0">
              <a:latin typeface="+mj-lt"/>
              <a:ea typeface="Calibri" charset="0"/>
              <a:cs typeface="Calibri" charset="0"/>
            </a:rPr>
            <a:t>Pre-Application</a:t>
          </a:r>
          <a:endParaRPr lang="en-US" sz="2100" b="1" dirty="0">
            <a:latin typeface="+mj-lt"/>
          </a:endParaRP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/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/>
        </a:p>
      </dgm:t>
    </dgm:pt>
    <dgm:pt modelId="{6E78410F-604C-43A6-A991-1F6A0685C76E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0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Submit Intent to Apply</a:t>
          </a:r>
        </a:p>
        <a:p>
          <a:pPr mar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0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Capacity Building Workshops</a:t>
          </a:r>
        </a:p>
        <a:p>
          <a:pPr mar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Technical Assistance </a:t>
          </a: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/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/>
        </a:p>
      </dgm:t>
    </dgm:pt>
    <dgm:pt modelId="{57B30C7E-2C98-474C-972A-4A9F013596F6}">
      <dgm:prSet custT="1"/>
      <dgm:spPr/>
      <dgm:t>
        <a:bodyPr/>
        <a:lstStyle/>
        <a:p>
          <a:r>
            <a:rPr lang="en-US" sz="2000" b="1" dirty="0">
              <a:latin typeface="+mj-lt"/>
              <a:ea typeface="Calibri" charset="0"/>
              <a:cs typeface="Calibri" charset="0"/>
            </a:rPr>
            <a:t>Apply</a:t>
          </a: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/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/>
        </a:p>
      </dgm:t>
    </dgm:pt>
    <dgm:pt modelId="{B45FF3C1-5A75-4E4C-B2B6-84B0FAC421C2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Communities prepare and submit applications</a:t>
          </a: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4A81C80-FF70-48EA-B442-BDB1EF403754}" type="parTrans" cxnId="{D6AF6FC0-4B56-4246-AC09-69D41F1CFC6B}">
      <dgm:prSet/>
      <dgm:spPr/>
      <dgm:t>
        <a:bodyPr/>
        <a:lstStyle/>
        <a:p>
          <a:endParaRPr lang="en-US"/>
        </a:p>
      </dgm:t>
    </dgm:pt>
    <dgm:pt modelId="{5B9815BA-8A8F-4251-B182-AD39A4FE26DD}" type="sibTrans" cxnId="{D6AF6FC0-4B56-4246-AC09-69D41F1CFC6B}">
      <dgm:prSet/>
      <dgm:spPr/>
      <dgm:t>
        <a:bodyPr/>
        <a:lstStyle/>
        <a:p>
          <a:endParaRPr lang="en-US"/>
        </a:p>
      </dgm:t>
    </dgm:pt>
    <dgm:pt modelId="{0A954AA6-C6B0-4271-8792-CCCE30CE7D69}">
      <dgm:prSet custT="1"/>
      <dgm:spPr/>
      <dgm:t>
        <a:bodyPr/>
        <a:lstStyle/>
        <a:p>
          <a:r>
            <a:rPr lang="en-US" sz="2100" b="1" dirty="0">
              <a:latin typeface="+mj-lt"/>
              <a:ea typeface="Calibri" charset="0"/>
              <a:cs typeface="Calibri" charset="0"/>
            </a:rPr>
            <a:t>Plan</a:t>
          </a:r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/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/>
        </a:p>
      </dgm:t>
    </dgm:pt>
    <dgm:pt modelId="{838BD54C-88AD-40D7-AF5F-AB65EB0898A5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Local Planning Committees Formed</a:t>
          </a: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D106F30-FED7-4A4D-9063-A51FC1861B8D}" type="parTrans" cxnId="{122438FB-0EB1-4DC7-B97A-C5EDE3236321}">
      <dgm:prSet/>
      <dgm:spPr/>
      <dgm:t>
        <a:bodyPr/>
        <a:lstStyle/>
        <a:p>
          <a:endParaRPr lang="en-US"/>
        </a:p>
      </dgm:t>
    </dgm:pt>
    <dgm:pt modelId="{C5AC6457-3C00-4583-9061-8DA5017D63FF}" type="sibTrans" cxnId="{122438FB-0EB1-4DC7-B97A-C5EDE3236321}">
      <dgm:prSet/>
      <dgm:spPr/>
      <dgm:t>
        <a:bodyPr/>
        <a:lstStyle/>
        <a:p>
          <a:endParaRPr lang="en-US"/>
        </a:p>
      </dgm:t>
    </dgm:pt>
    <dgm:pt modelId="{A0B60079-4AAF-49AC-8F08-8A2DFAEE29DB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Strategic Investment Plan Submitted</a:t>
          </a: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4E190C2-DE76-4E92-9B8B-12C8AC85398D}" type="parTrans" cxnId="{DA65D739-98AB-49B5-B28F-78D06B43157F}">
      <dgm:prSet/>
      <dgm:spPr/>
      <dgm:t>
        <a:bodyPr/>
        <a:lstStyle/>
        <a:p>
          <a:endParaRPr lang="en-US"/>
        </a:p>
      </dgm:t>
    </dgm:pt>
    <dgm:pt modelId="{B3783AFC-A7BD-4A0E-8A53-49FBB33EB50F}" type="sibTrans" cxnId="{DA65D739-98AB-49B5-B28F-78D06B43157F}">
      <dgm:prSet/>
      <dgm:spPr/>
      <dgm:t>
        <a:bodyPr/>
        <a:lstStyle/>
        <a:p>
          <a:endParaRPr lang="en-US"/>
        </a:p>
      </dgm:t>
    </dgm:pt>
    <dgm:pt modelId="{6DC1B9C2-5E53-47BD-9AE7-B74103CDE8A6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REDCs nominate downtowns</a:t>
          </a:r>
        </a:p>
      </dgm:t>
    </dgm:pt>
    <dgm:pt modelId="{41DF3FC4-A87B-4219-88FB-9BFB234D7C24}" type="parTrans" cxnId="{88DB59BC-5870-40BC-A30F-E39C32DB43AD}">
      <dgm:prSet/>
      <dgm:spPr/>
      <dgm:t>
        <a:bodyPr/>
        <a:lstStyle/>
        <a:p>
          <a:endParaRPr lang="en-US"/>
        </a:p>
      </dgm:t>
    </dgm:pt>
    <dgm:pt modelId="{AA210C31-1DD3-4269-ABA7-38114CDD5094}" type="sibTrans" cxnId="{88DB59BC-5870-40BC-A30F-E39C32DB43AD}">
      <dgm:prSet/>
      <dgm:spPr/>
      <dgm:t>
        <a:bodyPr/>
        <a:lstStyle/>
        <a:p>
          <a:endParaRPr lang="en-US"/>
        </a:p>
      </dgm:t>
    </dgm:pt>
    <dgm:pt modelId="{A3838F32-E413-4614-BC19-DCDA03A636A2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State/Consultant Teams work with community on Strategic Investment Plan</a:t>
          </a:r>
        </a:p>
      </dgm:t>
    </dgm:pt>
    <dgm:pt modelId="{00792E58-2399-4C06-B735-F0E9D725CF21}" type="parTrans" cxnId="{54EC797C-37E9-4374-92EE-A8E87619B24F}">
      <dgm:prSet/>
      <dgm:spPr/>
      <dgm:t>
        <a:bodyPr/>
        <a:lstStyle/>
        <a:p>
          <a:endParaRPr lang="en-US"/>
        </a:p>
      </dgm:t>
    </dgm:pt>
    <dgm:pt modelId="{E2D2761A-F20C-407F-A624-125B306582D4}" type="sibTrans" cxnId="{54EC797C-37E9-4374-92EE-A8E87619B24F}">
      <dgm:prSet/>
      <dgm:spPr/>
      <dgm:t>
        <a:bodyPr/>
        <a:lstStyle/>
        <a:p>
          <a:endParaRPr lang="en-US"/>
        </a:p>
      </dgm:t>
    </dgm:pt>
    <dgm:pt modelId="{1A1ECFBD-2F2C-4C5D-A4EE-945B59DF1C4E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Community Engagement</a:t>
          </a:r>
        </a:p>
      </dgm:t>
    </dgm:pt>
    <dgm:pt modelId="{ED782DC4-F80B-4518-8B15-69421745FBAF}" type="parTrans" cxnId="{E7F5EA6E-B0B3-49DD-8286-AA0EC502A7C5}">
      <dgm:prSet/>
      <dgm:spPr/>
      <dgm:t>
        <a:bodyPr/>
        <a:lstStyle/>
        <a:p>
          <a:endParaRPr lang="en-US"/>
        </a:p>
      </dgm:t>
    </dgm:pt>
    <dgm:pt modelId="{039EAA2E-8512-4B7D-883A-0CABD6129EAC}" type="sibTrans" cxnId="{E7F5EA6E-B0B3-49DD-8286-AA0EC502A7C5}">
      <dgm:prSet/>
      <dgm:spPr/>
      <dgm:t>
        <a:bodyPr/>
        <a:lstStyle/>
        <a:p>
          <a:endParaRPr lang="en-US"/>
        </a:p>
      </dgm:t>
    </dgm:pt>
    <dgm:pt modelId="{1E1BD5C7-7E98-4E9C-980A-6231C710F86D}">
      <dgm:prSet custT="1"/>
      <dgm:spPr/>
      <dgm:t>
        <a:bodyPr/>
        <a:lstStyle/>
        <a:p>
          <a:r>
            <a:rPr lang="en-US" sz="2000" b="1" dirty="0">
              <a:latin typeface="+mj-lt"/>
              <a:ea typeface="Calibri" charset="0"/>
              <a:cs typeface="Calibri" charset="0"/>
            </a:rPr>
            <a:t>Implement</a:t>
          </a:r>
        </a:p>
      </dgm:t>
    </dgm:pt>
    <dgm:pt modelId="{BDC49242-DD3A-494A-A4AF-E750AD6D3DAB}" type="sibTrans" cxnId="{F291143C-5080-4FD6-BEEA-B126FBAFEC70}">
      <dgm:prSet/>
      <dgm:spPr/>
      <dgm:t>
        <a:bodyPr/>
        <a:lstStyle/>
        <a:p>
          <a:endParaRPr lang="en-US"/>
        </a:p>
      </dgm:t>
    </dgm:pt>
    <dgm:pt modelId="{63D0BD99-D324-4743-A063-0F16264E6A03}" type="parTrans" cxnId="{F291143C-5080-4FD6-BEEA-B126FBAFEC70}">
      <dgm:prSet/>
      <dgm:spPr/>
      <dgm:t>
        <a:bodyPr/>
        <a:lstStyle/>
        <a:p>
          <a:endParaRPr lang="en-US"/>
        </a:p>
      </dgm:t>
    </dgm:pt>
    <dgm:pt modelId="{F7619B33-89E0-4653-890F-32690FB8E840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Projects evaluated for readiness and catalytic potential</a:t>
          </a: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9E410EB-6B86-4508-BEB9-AD85EF5392C3}" type="parTrans" cxnId="{17B06497-7FF9-49BA-BB4B-C18215E2886F}">
      <dgm:prSet/>
      <dgm:spPr/>
      <dgm:t>
        <a:bodyPr/>
        <a:lstStyle/>
        <a:p>
          <a:endParaRPr lang="en-US"/>
        </a:p>
      </dgm:t>
    </dgm:pt>
    <dgm:pt modelId="{8C0BE32F-EEB1-4F17-8E63-414B9816CA0F}" type="sibTrans" cxnId="{17B06497-7FF9-49BA-BB4B-C18215E2886F}">
      <dgm:prSet/>
      <dgm:spPr/>
      <dgm:t>
        <a:bodyPr/>
        <a:lstStyle/>
        <a:p>
          <a:endParaRPr lang="en-US"/>
        </a:p>
      </dgm:t>
    </dgm:pt>
    <dgm:pt modelId="{467EB152-02F3-4314-9374-9F7908612828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Selected projects awarded funding </a:t>
          </a: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1E0E063-3341-4F2F-8B84-CDC9943C7696}" type="parTrans" cxnId="{40518A13-DBFD-46FE-917D-4FEDA32E8FC9}">
      <dgm:prSet/>
      <dgm:spPr/>
      <dgm:t>
        <a:bodyPr/>
        <a:lstStyle/>
        <a:p>
          <a:endParaRPr lang="en-US"/>
        </a:p>
      </dgm:t>
    </dgm:pt>
    <dgm:pt modelId="{5822845A-B126-4B6B-82BD-F630AF64694B}" type="sibTrans" cxnId="{40518A13-DBFD-46FE-917D-4FEDA32E8FC9}">
      <dgm:prSet/>
      <dgm:spPr/>
      <dgm:t>
        <a:bodyPr/>
        <a:lstStyle/>
        <a:p>
          <a:endParaRPr lang="en-US"/>
        </a:p>
      </dgm:t>
    </dgm:pt>
    <dgm:pt modelId="{917788B4-4702-452B-A9BF-BD370AC7C91D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54C7622E-B3EE-4BFC-B751-4B261C400F01}" type="pres">
      <dgm:prSet presAssocID="{CEA68BC1-0214-475A-AAEB-F2C106BEDF3D}" presName="composite" presStyleCnt="0"/>
      <dgm:spPr/>
    </dgm:pt>
    <dgm:pt modelId="{80A1A6DF-0273-4C9F-A1CF-A320F9DB6FD1}" type="pres">
      <dgm:prSet presAssocID="{CEA68BC1-0214-475A-AAEB-F2C106BEDF3D}" presName="parTx" presStyleLbl="alignNode1" presStyleIdx="0" presStyleCnt="4">
        <dgm:presLayoutVars>
          <dgm:chMax val="0"/>
          <dgm:chPref val="0"/>
        </dgm:presLayoutVars>
      </dgm:prSet>
      <dgm:spPr/>
    </dgm:pt>
    <dgm:pt modelId="{910C52EF-D1F5-4581-A150-24B263AF9343}" type="pres">
      <dgm:prSet presAssocID="{CEA68BC1-0214-475A-AAEB-F2C106BEDF3D}" presName="desTx" presStyleLbl="alignAccFollowNode1" presStyleIdx="0" presStyleCnt="4">
        <dgm:presLayoutVars/>
      </dgm:prSet>
      <dgm:spPr/>
    </dgm:pt>
    <dgm:pt modelId="{06DEF15E-2A95-4424-9CA3-93FFF5A22F97}" type="pres">
      <dgm:prSet presAssocID="{D52D63DB-7300-43C9-9B4D-DCAB119753ED}" presName="space" presStyleCnt="0"/>
      <dgm:spPr/>
    </dgm:pt>
    <dgm:pt modelId="{0D1CB9BF-C612-4FA5-A8ED-CBAA77D93857}" type="pres">
      <dgm:prSet presAssocID="{57B30C7E-2C98-474C-972A-4A9F013596F6}" presName="composite" presStyleCnt="0"/>
      <dgm:spPr/>
    </dgm:pt>
    <dgm:pt modelId="{1F484571-9C36-4EBC-94E8-740ECF59A9E8}" type="pres">
      <dgm:prSet presAssocID="{57B30C7E-2C98-474C-972A-4A9F013596F6}" presName="parTx" presStyleLbl="alignNode1" presStyleIdx="1" presStyleCnt="4">
        <dgm:presLayoutVars>
          <dgm:chMax val="0"/>
          <dgm:chPref val="0"/>
        </dgm:presLayoutVars>
      </dgm:prSet>
      <dgm:spPr/>
    </dgm:pt>
    <dgm:pt modelId="{8382FB71-379A-4A42-BEC2-AAF439B565D5}" type="pres">
      <dgm:prSet presAssocID="{57B30C7E-2C98-474C-972A-4A9F013596F6}" presName="desTx" presStyleLbl="alignAccFollowNode1" presStyleIdx="1" presStyleCnt="4">
        <dgm:presLayoutVars/>
      </dgm:prSet>
      <dgm:spPr/>
    </dgm:pt>
    <dgm:pt modelId="{CEAD898F-DA15-46A5-A07C-10D30E78B5E8}" type="pres">
      <dgm:prSet presAssocID="{7F14057D-1A20-4F64-A110-C77AC5F00602}" presName="space" presStyleCnt="0"/>
      <dgm:spPr/>
    </dgm:pt>
    <dgm:pt modelId="{BEA164EE-1450-4AEB-9527-4E22FBF3C1A8}" type="pres">
      <dgm:prSet presAssocID="{0A954AA6-C6B0-4271-8792-CCCE30CE7D69}" presName="composite" presStyleCnt="0"/>
      <dgm:spPr/>
    </dgm:pt>
    <dgm:pt modelId="{6B33ABE5-CEF1-4B39-82C3-F1FC644C0A8F}" type="pres">
      <dgm:prSet presAssocID="{0A954AA6-C6B0-4271-8792-CCCE30CE7D69}" presName="parTx" presStyleLbl="alignNode1" presStyleIdx="2" presStyleCnt="4">
        <dgm:presLayoutVars>
          <dgm:chMax val="0"/>
          <dgm:chPref val="0"/>
        </dgm:presLayoutVars>
      </dgm:prSet>
      <dgm:spPr/>
    </dgm:pt>
    <dgm:pt modelId="{D49AD3F7-B2B6-4709-A43B-C22DEB981B39}" type="pres">
      <dgm:prSet presAssocID="{0A954AA6-C6B0-4271-8792-CCCE30CE7D69}" presName="desTx" presStyleLbl="alignAccFollowNode1" presStyleIdx="2" presStyleCnt="4">
        <dgm:presLayoutVars/>
      </dgm:prSet>
      <dgm:spPr/>
    </dgm:pt>
    <dgm:pt modelId="{C83CA8A9-5873-4873-B14F-2F0E7FB2ABCC}" type="pres">
      <dgm:prSet presAssocID="{7635DF39-FFCE-4F67-A43A-C3F7B847830D}" presName="space" presStyleCnt="0"/>
      <dgm:spPr/>
    </dgm:pt>
    <dgm:pt modelId="{952DF76F-9AB8-4BB6-B004-372FA36D16E3}" type="pres">
      <dgm:prSet presAssocID="{1E1BD5C7-7E98-4E9C-980A-6231C710F86D}" presName="composite" presStyleCnt="0"/>
      <dgm:spPr/>
    </dgm:pt>
    <dgm:pt modelId="{4AE355A7-3A54-47B1-8CB5-F35120F77B1B}" type="pres">
      <dgm:prSet presAssocID="{1E1BD5C7-7E98-4E9C-980A-6231C710F86D}" presName="parTx" presStyleLbl="alignNode1" presStyleIdx="3" presStyleCnt="4">
        <dgm:presLayoutVars>
          <dgm:chMax val="0"/>
          <dgm:chPref val="0"/>
        </dgm:presLayoutVars>
      </dgm:prSet>
      <dgm:spPr/>
    </dgm:pt>
    <dgm:pt modelId="{C0A30CE6-D937-498A-8D1C-AB49CDB4AE52}" type="pres">
      <dgm:prSet presAssocID="{1E1BD5C7-7E98-4E9C-980A-6231C710F86D}" presName="desTx" presStyleLbl="alignAccFollowNode1" presStyleIdx="3" presStyleCnt="4">
        <dgm:presLayoutVars/>
      </dgm:prSet>
      <dgm:spPr/>
    </dgm:pt>
  </dgm:ptLst>
  <dgm:cxnLst>
    <dgm:cxn modelId="{40518A13-DBFD-46FE-917D-4FEDA32E8FC9}" srcId="{1E1BD5C7-7E98-4E9C-980A-6231C710F86D}" destId="{467EB152-02F3-4314-9374-9F7908612828}" srcOrd="2" destOrd="0" parTransId="{91E0E063-3341-4F2F-8B84-CDC9943C7696}" sibTransId="{5822845A-B126-4B6B-82BD-F630AF64694B}"/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88C0D421-0F9D-49BA-8817-FC936CC87FAC}" type="presOf" srcId="{B45FF3C1-5A75-4E4C-B2B6-84B0FAC421C2}" destId="{8382FB71-379A-4A42-BEC2-AAF439B565D5}" srcOrd="0" destOrd="0" presId="urn:microsoft.com/office/officeart/2016/7/layout/HorizontalActionList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DA65D739-98AB-49B5-B28F-78D06B43157F}" srcId="{1E1BD5C7-7E98-4E9C-980A-6231C710F86D}" destId="{A0B60079-4AAF-49AC-8F08-8A2DFAEE29DB}" srcOrd="0" destOrd="0" parTransId="{94E190C2-DE76-4E92-9B8B-12C8AC85398D}" sibTransId="{B3783AFC-A7BD-4A0E-8A53-49FBB33EB50F}"/>
    <dgm:cxn modelId="{F291143C-5080-4FD6-BEEA-B126FBAFEC70}" srcId="{0DD8915E-DC14-41D6-9BB5-F49E1C265163}" destId="{1E1BD5C7-7E98-4E9C-980A-6231C710F86D}" srcOrd="3" destOrd="0" parTransId="{63D0BD99-D324-4743-A063-0F16264E6A03}" sibTransId="{BDC49242-DD3A-494A-A4AF-E750AD6D3DAB}"/>
    <dgm:cxn modelId="{BC04E53C-C649-47FB-B39B-B2B1A65A533B}" type="presOf" srcId="{467EB152-02F3-4314-9374-9F7908612828}" destId="{C0A30CE6-D937-498A-8D1C-AB49CDB4AE52}" srcOrd="0" destOrd="2" presId="urn:microsoft.com/office/officeart/2016/7/layout/HorizontalActionList"/>
    <dgm:cxn modelId="{C10EDB44-7633-4DC9-8A1E-8614B1C83264}" type="presOf" srcId="{F7619B33-89E0-4653-890F-32690FB8E840}" destId="{C0A30CE6-D937-498A-8D1C-AB49CDB4AE52}" srcOrd="0" destOrd="1" presId="urn:microsoft.com/office/officeart/2016/7/layout/HorizontalActionList"/>
    <dgm:cxn modelId="{7AF7564A-7BD3-438E-9B3C-14BD86824042}" type="presOf" srcId="{57B30C7E-2C98-474C-972A-4A9F013596F6}" destId="{1F484571-9C36-4EBC-94E8-740ECF59A9E8}" srcOrd="0" destOrd="0" presId="urn:microsoft.com/office/officeart/2016/7/layout/HorizontalActionList"/>
    <dgm:cxn modelId="{E7F5EA6E-B0B3-49DD-8286-AA0EC502A7C5}" srcId="{0A954AA6-C6B0-4271-8792-CCCE30CE7D69}" destId="{1A1ECFBD-2F2C-4C5D-A4EE-945B59DF1C4E}" srcOrd="2" destOrd="0" parTransId="{ED782DC4-F80B-4518-8B15-69421745FBAF}" sibTransId="{039EAA2E-8512-4B7D-883A-0CABD6129EAC}"/>
    <dgm:cxn modelId="{6AFDC150-9F77-4A36-A180-B36F17F720D5}" type="presOf" srcId="{1E1BD5C7-7E98-4E9C-980A-6231C710F86D}" destId="{4AE355A7-3A54-47B1-8CB5-F35120F77B1B}" srcOrd="0" destOrd="0" presId="urn:microsoft.com/office/officeart/2016/7/layout/HorizontalActionList"/>
    <dgm:cxn modelId="{CF3C1477-7B91-4855-964D-6F75608E2D13}" type="presOf" srcId="{A3838F32-E413-4614-BC19-DCDA03A636A2}" destId="{D49AD3F7-B2B6-4709-A43B-C22DEB981B39}" srcOrd="0" destOrd="1" presId="urn:microsoft.com/office/officeart/2016/7/layout/HorizontalActionList"/>
    <dgm:cxn modelId="{54EC797C-37E9-4374-92EE-A8E87619B24F}" srcId="{0A954AA6-C6B0-4271-8792-CCCE30CE7D69}" destId="{A3838F32-E413-4614-BC19-DCDA03A636A2}" srcOrd="1" destOrd="0" parTransId="{00792E58-2399-4C06-B735-F0E9D725CF21}" sibTransId="{E2D2761A-F20C-407F-A624-125B306582D4}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77938B8A-5AD8-4A5E-A030-55E04EAC32E6}" type="presOf" srcId="{6E78410F-604C-43A6-A991-1F6A0685C76E}" destId="{910C52EF-D1F5-4581-A150-24B263AF9343}" srcOrd="0" destOrd="0" presId="urn:microsoft.com/office/officeart/2016/7/layout/HorizontalActionList"/>
    <dgm:cxn modelId="{1B8F138D-7498-4802-A621-229496691C26}" type="presOf" srcId="{1A1ECFBD-2F2C-4C5D-A4EE-945B59DF1C4E}" destId="{D49AD3F7-B2B6-4709-A43B-C22DEB981B39}" srcOrd="0" destOrd="2" presId="urn:microsoft.com/office/officeart/2016/7/layout/HorizontalActionList"/>
    <dgm:cxn modelId="{17B06497-7FF9-49BA-BB4B-C18215E2886F}" srcId="{1E1BD5C7-7E98-4E9C-980A-6231C710F86D}" destId="{F7619B33-89E0-4653-890F-32690FB8E840}" srcOrd="1" destOrd="0" parTransId="{79E410EB-6B86-4508-BEB9-AD85EF5392C3}" sibTransId="{8C0BE32F-EEB1-4F17-8E63-414B9816CA0F}"/>
    <dgm:cxn modelId="{E440549C-0098-4200-80A6-FF88137F160F}" type="presOf" srcId="{0DD8915E-DC14-41D6-9BB5-F49E1C265163}" destId="{917788B4-4702-452B-A9BF-BD370AC7C91D}" srcOrd="0" destOrd="0" presId="urn:microsoft.com/office/officeart/2016/7/layout/HorizontalActionList"/>
    <dgm:cxn modelId="{B33405B2-B51D-4E21-BC61-F0A17B517544}" type="presOf" srcId="{A0B60079-4AAF-49AC-8F08-8A2DFAEE29DB}" destId="{C0A30CE6-D937-498A-8D1C-AB49CDB4AE52}" srcOrd="0" destOrd="0" presId="urn:microsoft.com/office/officeart/2016/7/layout/HorizontalActionList"/>
    <dgm:cxn modelId="{88DB59BC-5870-40BC-A30F-E39C32DB43AD}" srcId="{57B30C7E-2C98-474C-972A-4A9F013596F6}" destId="{6DC1B9C2-5E53-47BD-9AE7-B74103CDE8A6}" srcOrd="1" destOrd="0" parTransId="{41DF3FC4-A87B-4219-88FB-9BFB234D7C24}" sibTransId="{AA210C31-1DD3-4269-ABA7-38114CDD5094}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B4983ACB-8E8C-4A2A-9B18-8617D7E17A77}" type="presOf" srcId="{838BD54C-88AD-40D7-AF5F-AB65EB0898A5}" destId="{D49AD3F7-B2B6-4709-A43B-C22DEB981B39}" srcOrd="0" destOrd="0" presId="urn:microsoft.com/office/officeart/2016/7/layout/HorizontalActionList"/>
    <dgm:cxn modelId="{9AF54BDB-DAB3-4B24-A529-369FFC39451F}" type="presOf" srcId="{0A954AA6-C6B0-4271-8792-CCCE30CE7D69}" destId="{6B33ABE5-CEF1-4B39-82C3-F1FC644C0A8F}" srcOrd="0" destOrd="0" presId="urn:microsoft.com/office/officeart/2016/7/layout/HorizontalActionList"/>
    <dgm:cxn modelId="{E3F2F5EC-16B1-4C58-9182-F30E78C8D17D}" type="presOf" srcId="{CEA68BC1-0214-475A-AAEB-F2C106BEDF3D}" destId="{80A1A6DF-0273-4C9F-A1CF-A320F9DB6FD1}" srcOrd="0" destOrd="0" presId="urn:microsoft.com/office/officeart/2016/7/layout/HorizontalActionList"/>
    <dgm:cxn modelId="{C3DFBCEF-7496-4575-829F-A144966C256D}" type="presOf" srcId="{6DC1B9C2-5E53-47BD-9AE7-B74103CDE8A6}" destId="{8382FB71-379A-4A42-BEC2-AAF439B565D5}" srcOrd="0" destOrd="1" presId="urn:microsoft.com/office/officeart/2016/7/layout/HorizontalActionList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33ECD332-58AF-4E88-A500-D1240A9110AD}" type="presParOf" srcId="{917788B4-4702-452B-A9BF-BD370AC7C91D}" destId="{54C7622E-B3EE-4BFC-B751-4B261C400F01}" srcOrd="0" destOrd="0" presId="urn:microsoft.com/office/officeart/2016/7/layout/HorizontalActionList"/>
    <dgm:cxn modelId="{235818C5-3573-4908-AEE0-3A7896555462}" type="presParOf" srcId="{54C7622E-B3EE-4BFC-B751-4B261C400F01}" destId="{80A1A6DF-0273-4C9F-A1CF-A320F9DB6FD1}" srcOrd="0" destOrd="0" presId="urn:microsoft.com/office/officeart/2016/7/layout/HorizontalActionList"/>
    <dgm:cxn modelId="{33438145-C485-436C-AD90-2BC58FD45BD2}" type="presParOf" srcId="{54C7622E-B3EE-4BFC-B751-4B261C400F01}" destId="{910C52EF-D1F5-4581-A150-24B263AF9343}" srcOrd="1" destOrd="0" presId="urn:microsoft.com/office/officeart/2016/7/layout/HorizontalActionList"/>
    <dgm:cxn modelId="{0EA76779-6AA3-4942-8892-7B9CDEB74548}" type="presParOf" srcId="{917788B4-4702-452B-A9BF-BD370AC7C91D}" destId="{06DEF15E-2A95-4424-9CA3-93FFF5A22F97}" srcOrd="1" destOrd="0" presId="urn:microsoft.com/office/officeart/2016/7/layout/HorizontalActionList"/>
    <dgm:cxn modelId="{57A61824-4682-4CED-A1C9-A568972EE94D}" type="presParOf" srcId="{917788B4-4702-452B-A9BF-BD370AC7C91D}" destId="{0D1CB9BF-C612-4FA5-A8ED-CBAA77D93857}" srcOrd="2" destOrd="0" presId="urn:microsoft.com/office/officeart/2016/7/layout/HorizontalActionList"/>
    <dgm:cxn modelId="{7A2FA531-FB20-457D-BFF0-44C485415D15}" type="presParOf" srcId="{0D1CB9BF-C612-4FA5-A8ED-CBAA77D93857}" destId="{1F484571-9C36-4EBC-94E8-740ECF59A9E8}" srcOrd="0" destOrd="0" presId="urn:microsoft.com/office/officeart/2016/7/layout/HorizontalActionList"/>
    <dgm:cxn modelId="{9BCEDA81-6667-4C17-AFA8-2C42082BF207}" type="presParOf" srcId="{0D1CB9BF-C612-4FA5-A8ED-CBAA77D93857}" destId="{8382FB71-379A-4A42-BEC2-AAF439B565D5}" srcOrd="1" destOrd="0" presId="urn:microsoft.com/office/officeart/2016/7/layout/HorizontalActionList"/>
    <dgm:cxn modelId="{5A057344-D843-4EDB-84B0-60D5D1347B9F}" type="presParOf" srcId="{917788B4-4702-452B-A9BF-BD370AC7C91D}" destId="{CEAD898F-DA15-46A5-A07C-10D30E78B5E8}" srcOrd="3" destOrd="0" presId="urn:microsoft.com/office/officeart/2016/7/layout/HorizontalActionList"/>
    <dgm:cxn modelId="{8508FC8E-9136-4A97-9AA3-FFDDDB3B40AE}" type="presParOf" srcId="{917788B4-4702-452B-A9BF-BD370AC7C91D}" destId="{BEA164EE-1450-4AEB-9527-4E22FBF3C1A8}" srcOrd="4" destOrd="0" presId="urn:microsoft.com/office/officeart/2016/7/layout/HorizontalActionList"/>
    <dgm:cxn modelId="{657D2BC0-01E3-4AB6-A185-AF8A8BDB41EA}" type="presParOf" srcId="{BEA164EE-1450-4AEB-9527-4E22FBF3C1A8}" destId="{6B33ABE5-CEF1-4B39-82C3-F1FC644C0A8F}" srcOrd="0" destOrd="0" presId="urn:microsoft.com/office/officeart/2016/7/layout/HorizontalActionList"/>
    <dgm:cxn modelId="{D58411C6-0DF5-4662-9901-DA23240E83B9}" type="presParOf" srcId="{BEA164EE-1450-4AEB-9527-4E22FBF3C1A8}" destId="{D49AD3F7-B2B6-4709-A43B-C22DEB981B39}" srcOrd="1" destOrd="0" presId="urn:microsoft.com/office/officeart/2016/7/layout/HorizontalActionList"/>
    <dgm:cxn modelId="{3F6A4F5F-E2A5-4931-86E6-12BB70DD5E96}" type="presParOf" srcId="{917788B4-4702-452B-A9BF-BD370AC7C91D}" destId="{C83CA8A9-5873-4873-B14F-2F0E7FB2ABCC}" srcOrd="5" destOrd="0" presId="urn:microsoft.com/office/officeart/2016/7/layout/HorizontalActionList"/>
    <dgm:cxn modelId="{4C32C92D-DDF9-49A1-AF89-0235CF9C71B7}" type="presParOf" srcId="{917788B4-4702-452B-A9BF-BD370AC7C91D}" destId="{952DF76F-9AB8-4BB6-B004-372FA36D16E3}" srcOrd="6" destOrd="0" presId="urn:microsoft.com/office/officeart/2016/7/layout/HorizontalActionList"/>
    <dgm:cxn modelId="{57417539-B51B-4234-AEE5-F533ECC107BB}" type="presParOf" srcId="{952DF76F-9AB8-4BB6-B004-372FA36D16E3}" destId="{4AE355A7-3A54-47B1-8CB5-F35120F77B1B}" srcOrd="0" destOrd="0" presId="urn:microsoft.com/office/officeart/2016/7/layout/HorizontalActionList"/>
    <dgm:cxn modelId="{17742994-33B7-461E-8138-938D77B15D79}" type="presParOf" srcId="{952DF76F-9AB8-4BB6-B004-372FA36D16E3}" destId="{C0A30CE6-D937-498A-8D1C-AB49CDB4AE52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1A6DF-0273-4C9F-A1CF-A320F9DB6FD1}">
      <dsp:nvSpPr>
        <dsp:cNvPr id="0" name=""/>
        <dsp:cNvSpPr/>
      </dsp:nvSpPr>
      <dsp:spPr>
        <a:xfrm>
          <a:off x="8306" y="87297"/>
          <a:ext cx="2639869" cy="791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08" tIns="208608" rIns="208608" bIns="2086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ea typeface="Calibri" charset="0"/>
              <a:cs typeface="Calibri" charset="0"/>
            </a:rPr>
            <a:t>Pre-Application</a:t>
          </a:r>
          <a:endParaRPr lang="en-US" sz="2100" b="1" kern="1200" dirty="0">
            <a:latin typeface="+mj-lt"/>
          </a:endParaRPr>
        </a:p>
      </dsp:txBody>
      <dsp:txXfrm>
        <a:off x="8306" y="87297"/>
        <a:ext cx="2639869" cy="791960"/>
      </dsp:txXfrm>
    </dsp:sp>
    <dsp:sp modelId="{910C52EF-D1F5-4581-A150-24B263AF9343}">
      <dsp:nvSpPr>
        <dsp:cNvPr id="0" name=""/>
        <dsp:cNvSpPr/>
      </dsp:nvSpPr>
      <dsp:spPr>
        <a:xfrm>
          <a:off x="8306" y="879258"/>
          <a:ext cx="2639869" cy="33752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Submit Intent to Apply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Capacity Building Workshops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Technical Assistance </a:t>
          </a:r>
        </a:p>
      </dsp:txBody>
      <dsp:txXfrm>
        <a:off x="8306" y="879258"/>
        <a:ext cx="2639869" cy="3375255"/>
      </dsp:txXfrm>
    </dsp:sp>
    <dsp:sp modelId="{1F484571-9C36-4EBC-94E8-740ECF59A9E8}">
      <dsp:nvSpPr>
        <dsp:cNvPr id="0" name=""/>
        <dsp:cNvSpPr/>
      </dsp:nvSpPr>
      <dsp:spPr>
        <a:xfrm>
          <a:off x="2756070" y="87297"/>
          <a:ext cx="2639869" cy="791960"/>
        </a:xfrm>
        <a:prstGeom prst="rect">
          <a:avLst/>
        </a:prstGeom>
        <a:solidFill>
          <a:schemeClr val="accent2">
            <a:hueOff val="625344"/>
            <a:satOff val="11393"/>
            <a:lumOff val="2484"/>
            <a:alphaOff val="0"/>
          </a:schemeClr>
        </a:solidFill>
        <a:ln w="12700" cap="flat" cmpd="sng" algn="ctr">
          <a:solidFill>
            <a:schemeClr val="accent2">
              <a:hueOff val="625344"/>
              <a:satOff val="11393"/>
              <a:lumOff val="24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08" tIns="208608" rIns="208608" bIns="2086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ea typeface="Calibri" charset="0"/>
              <a:cs typeface="Calibri" charset="0"/>
            </a:rPr>
            <a:t>Apply</a:t>
          </a:r>
        </a:p>
      </dsp:txBody>
      <dsp:txXfrm>
        <a:off x="2756070" y="87297"/>
        <a:ext cx="2639869" cy="791960"/>
      </dsp:txXfrm>
    </dsp:sp>
    <dsp:sp modelId="{8382FB71-379A-4A42-BEC2-AAF439B565D5}">
      <dsp:nvSpPr>
        <dsp:cNvPr id="0" name=""/>
        <dsp:cNvSpPr/>
      </dsp:nvSpPr>
      <dsp:spPr>
        <a:xfrm>
          <a:off x="2756070" y="879258"/>
          <a:ext cx="2639869" cy="3375255"/>
        </a:xfrm>
        <a:prstGeom prst="rect">
          <a:avLst/>
        </a:prstGeom>
        <a:solidFill>
          <a:schemeClr val="accent2">
            <a:tint val="40000"/>
            <a:alpha val="90000"/>
            <a:hueOff val="932802"/>
            <a:satOff val="14134"/>
            <a:lumOff val="127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32802"/>
              <a:satOff val="14134"/>
              <a:lumOff val="1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Communities prepare and submit applications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REDCs nominate downtowns</a:t>
          </a:r>
        </a:p>
      </dsp:txBody>
      <dsp:txXfrm>
        <a:off x="2756070" y="879258"/>
        <a:ext cx="2639869" cy="3375255"/>
      </dsp:txXfrm>
    </dsp:sp>
    <dsp:sp modelId="{6B33ABE5-CEF1-4B39-82C3-F1FC644C0A8F}">
      <dsp:nvSpPr>
        <dsp:cNvPr id="0" name=""/>
        <dsp:cNvSpPr/>
      </dsp:nvSpPr>
      <dsp:spPr>
        <a:xfrm>
          <a:off x="5503834" y="87297"/>
          <a:ext cx="2639869" cy="791960"/>
        </a:xfrm>
        <a:prstGeom prst="rect">
          <a:avLst/>
        </a:prstGeom>
        <a:solidFill>
          <a:schemeClr val="accent2">
            <a:hueOff val="1250687"/>
            <a:satOff val="22787"/>
            <a:lumOff val="4968"/>
            <a:alphaOff val="0"/>
          </a:schemeClr>
        </a:solidFill>
        <a:ln w="12700" cap="flat" cmpd="sng" algn="ctr">
          <a:solidFill>
            <a:schemeClr val="accent2">
              <a:hueOff val="1250687"/>
              <a:satOff val="22787"/>
              <a:lumOff val="49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08" tIns="208608" rIns="208608" bIns="2086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  <a:ea typeface="Calibri" charset="0"/>
              <a:cs typeface="Calibri" charset="0"/>
            </a:rPr>
            <a:t>Plan</a:t>
          </a:r>
        </a:p>
      </dsp:txBody>
      <dsp:txXfrm>
        <a:off x="5503834" y="87297"/>
        <a:ext cx="2639869" cy="791960"/>
      </dsp:txXfrm>
    </dsp:sp>
    <dsp:sp modelId="{D49AD3F7-B2B6-4709-A43B-C22DEB981B39}">
      <dsp:nvSpPr>
        <dsp:cNvPr id="0" name=""/>
        <dsp:cNvSpPr/>
      </dsp:nvSpPr>
      <dsp:spPr>
        <a:xfrm>
          <a:off x="5503834" y="879258"/>
          <a:ext cx="2639869" cy="3375255"/>
        </a:xfrm>
        <a:prstGeom prst="rect">
          <a:avLst/>
        </a:prstGeom>
        <a:solidFill>
          <a:schemeClr val="accent2">
            <a:tint val="40000"/>
            <a:alpha val="90000"/>
            <a:hueOff val="1865605"/>
            <a:satOff val="28268"/>
            <a:lumOff val="254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865605"/>
              <a:satOff val="28268"/>
              <a:lumOff val="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Local Planning Committees Formed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State/Consultant Teams work with community on Strategic Investment Plan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Community Engagement</a:t>
          </a:r>
        </a:p>
      </dsp:txBody>
      <dsp:txXfrm>
        <a:off x="5503834" y="879258"/>
        <a:ext cx="2639869" cy="3375255"/>
      </dsp:txXfrm>
    </dsp:sp>
    <dsp:sp modelId="{4AE355A7-3A54-47B1-8CB5-F35120F77B1B}">
      <dsp:nvSpPr>
        <dsp:cNvPr id="0" name=""/>
        <dsp:cNvSpPr/>
      </dsp:nvSpPr>
      <dsp:spPr>
        <a:xfrm>
          <a:off x="8251599" y="87297"/>
          <a:ext cx="2639869" cy="791960"/>
        </a:xfrm>
        <a:prstGeom prst="rect">
          <a:avLst/>
        </a:prstGeom>
        <a:solidFill>
          <a:schemeClr val="accent2">
            <a:hueOff val="1876031"/>
            <a:satOff val="34180"/>
            <a:lumOff val="7452"/>
            <a:alphaOff val="0"/>
          </a:schemeClr>
        </a:solidFill>
        <a:ln w="12700" cap="flat" cmpd="sng" algn="ctr">
          <a:solidFill>
            <a:schemeClr val="accent2">
              <a:hueOff val="1876031"/>
              <a:satOff val="34180"/>
              <a:lumOff val="7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08" tIns="208608" rIns="208608" bIns="2086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ea typeface="Calibri" charset="0"/>
              <a:cs typeface="Calibri" charset="0"/>
            </a:rPr>
            <a:t>Implement</a:t>
          </a:r>
        </a:p>
      </dsp:txBody>
      <dsp:txXfrm>
        <a:off x="8251599" y="87297"/>
        <a:ext cx="2639869" cy="791960"/>
      </dsp:txXfrm>
    </dsp:sp>
    <dsp:sp modelId="{C0A30CE6-D937-498A-8D1C-AB49CDB4AE52}">
      <dsp:nvSpPr>
        <dsp:cNvPr id="0" name=""/>
        <dsp:cNvSpPr/>
      </dsp:nvSpPr>
      <dsp:spPr>
        <a:xfrm>
          <a:off x="8251599" y="879258"/>
          <a:ext cx="2639869" cy="3375255"/>
        </a:xfrm>
        <a:prstGeom prst="rect">
          <a:avLst/>
        </a:prstGeom>
        <a:solidFill>
          <a:schemeClr val="accent2">
            <a:tint val="40000"/>
            <a:alpha val="90000"/>
            <a:hueOff val="2798407"/>
            <a:satOff val="42402"/>
            <a:lumOff val="38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798407"/>
              <a:satOff val="42402"/>
              <a:lumOff val="3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Strategic Investment Plan Submitted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Projects evaluated for readiness and catalytic potential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Selected projects awarded funding 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251599" y="879258"/>
        <a:ext cx="2639869" cy="3375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subtitle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44D815C-8BF3-4ECF-A945-A2A7C2983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7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gproces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ntact@ggproces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24" y="467360"/>
            <a:ext cx="6815446" cy="2692400"/>
          </a:xfrm>
        </p:spPr>
        <p:txBody>
          <a:bodyPr>
            <a:normAutofit/>
          </a:bodyPr>
          <a:lstStyle/>
          <a:p>
            <a:r>
              <a:rPr lang="en-US" sz="6000" dirty="0"/>
              <a:t>Village of Albion </a:t>
            </a:r>
            <a:br>
              <a:rPr lang="en-US" sz="6000" dirty="0"/>
            </a:br>
            <a:r>
              <a:rPr lang="en-US" sz="6000" dirty="0"/>
              <a:t>NY Forward Application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2447" y="5024121"/>
            <a:ext cx="6437555" cy="13031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Presentation by </a:t>
            </a:r>
          </a:p>
          <a:p>
            <a:r>
              <a:rPr lang="en-US" dirty="0"/>
              <a:t>Jay Grasso</a:t>
            </a:r>
          </a:p>
          <a:p>
            <a:r>
              <a:rPr lang="en-US" dirty="0"/>
              <a:t>contact@ggprocess.com</a:t>
            </a:r>
          </a:p>
        </p:txBody>
      </p:sp>
      <p:pic>
        <p:nvPicPr>
          <p:cNvPr id="6" name="Picture 5" descr="A black and green logo&#10;&#10;Description automatically generated">
            <a:extLst>
              <a:ext uri="{FF2B5EF4-FFF2-40B4-BE49-F238E27FC236}">
                <a16:creationId xmlns:a16="http://schemas.microsoft.com/office/drawing/2014/main" id="{F32BA81D-F971-F818-0C03-DD045A0CF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" t="8392" r="1972" b="10833"/>
          <a:stretch/>
        </p:blipFill>
        <p:spPr>
          <a:xfrm>
            <a:off x="371798" y="3698241"/>
            <a:ext cx="3200400" cy="2651760"/>
          </a:xfrm>
          <a:prstGeom prst="rect">
            <a:avLst/>
          </a:prstGeom>
        </p:spPr>
      </p:pic>
      <p:pic>
        <p:nvPicPr>
          <p:cNvPr id="12" name="Picture Placeholder 11" descr="A boat tied to a dock">
            <a:extLst>
              <a:ext uri="{FF2B5EF4-FFF2-40B4-BE49-F238E27FC236}">
                <a16:creationId xmlns:a16="http://schemas.microsoft.com/office/drawing/2014/main" id="{0EAA13EE-5510-03AC-2C44-4ECE55886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0162" r="30162"/>
          <a:stretch>
            <a:fillRect/>
          </a:stretch>
        </p:blipFill>
        <p:spPr>
          <a:xfrm>
            <a:off x="8082455" y="0"/>
            <a:ext cx="4109545" cy="6858000"/>
          </a:xfrm>
        </p:spPr>
      </p:pic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77" y="776941"/>
            <a:ext cx="3749040" cy="5491779"/>
          </a:xfrm>
        </p:spPr>
        <p:txBody>
          <a:bodyPr/>
          <a:lstStyle/>
          <a:p>
            <a:r>
              <a:rPr lang="en-US" dirty="0"/>
              <a:t>NY Forward</a:t>
            </a:r>
            <a:br>
              <a:rPr lang="en-US" dirty="0"/>
            </a:br>
            <a:r>
              <a:rPr lang="en-US" dirty="0"/>
              <a:t>Program</a:t>
            </a:r>
            <a:br>
              <a:rPr lang="en-US" dirty="0"/>
            </a:br>
            <a:r>
              <a:rPr lang="en-US" dirty="0"/>
              <a:t>Funding </a:t>
            </a:r>
            <a:br>
              <a:rPr lang="en-US" dirty="0"/>
            </a:br>
            <a:r>
              <a:rPr lang="en-US" dirty="0"/>
              <a:t>Available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33DBDDF-94F3-4001-919E-B56D62CE7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076700" y="0"/>
            <a:ext cx="4038600" cy="3429000"/>
          </a:xfrm>
        </p:spPr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73DD8BED-FB17-4ABE-9B18-B6DDA81A0E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8115300" y="0"/>
            <a:ext cx="4076701" cy="3429000"/>
          </a:xfr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93697D-BFA2-4D84-A860-BA620414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2</a:t>
            </a:fld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BC98-A47A-0707-43A4-453A96C899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760" y="3841750"/>
            <a:ext cx="7416800" cy="2296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 Forward allows up to three awards per REDC region: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 $4.5 million awards</a:t>
            </a:r>
          </a:p>
          <a:p>
            <a:pPr marL="0" indent="0" algn="ctr">
              <a:buNone/>
            </a:pPr>
            <a:r>
              <a:rPr lang="en-US" sz="24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$4.5 million award and two $2.25 million awards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/>
          <a:p>
            <a:r>
              <a:rPr lang="en-US" dirty="0"/>
              <a:t>Albion is a Prime Candidate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120" y="2499360"/>
            <a:ext cx="6441439" cy="4145280"/>
          </a:xfrm>
        </p:spPr>
        <p:txBody>
          <a:bodyPr>
            <a:noAutofit/>
          </a:bodyPr>
          <a:lstStyle/>
          <a:p>
            <a:r>
              <a:rPr lang="en-US" sz="2800" b="0" i="0" u="none" strike="noStrike" spc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 NY Forward communities are those former railroad, canal, coal and mill towns that lost the industry around which their town grew – we often think of these as crossroads or bedroom towns, small business districts along corridors that connect major employment centers and magnet cities in their region. </a:t>
            </a:r>
            <a:endParaRPr lang="en-US" sz="2800" spc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pic>
        <p:nvPicPr>
          <p:cNvPr id="9" name="Picture Placeholder 8" descr="A boat on a river under a bridge&#10;&#10;Description automatically generated">
            <a:extLst>
              <a:ext uri="{FF2B5EF4-FFF2-40B4-BE49-F238E27FC236}">
                <a16:creationId xmlns:a16="http://schemas.microsoft.com/office/drawing/2014/main" id="{1736F57B-92FD-DFF8-05A6-EDBF7AD9BE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76" r="10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/>
          <a:p>
            <a:r>
              <a:rPr lang="en-US"/>
              <a:t>Application Requirements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120" y="2489200"/>
            <a:ext cx="6441439" cy="415544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6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pplicants must submit a vision for the downtown and a slate of developable projects to achieve that vision. REDCs review the applications and nominate winners. </a:t>
            </a:r>
          </a:p>
          <a:p>
            <a:r>
              <a:rPr lang="en-US" sz="26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 Forward applicants should develop a full suite of synergistic projects, that may include one or two substantial anchor projects supplemented by a variety of smaller supportive projects. </a:t>
            </a:r>
            <a:endParaRPr lang="en-US" sz="2600" spc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pic>
        <p:nvPicPr>
          <p:cNvPr id="8" name="Picture Placeholder 7" descr="A bridge over a street&#10;&#10;Description automatically generated">
            <a:extLst>
              <a:ext uri="{FF2B5EF4-FFF2-40B4-BE49-F238E27FC236}">
                <a16:creationId xmlns:a16="http://schemas.microsoft.com/office/drawing/2014/main" id="{39815F1E-BA79-A9DA-8B13-F68711B61D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438" r="8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694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13BE1C0-386B-47CB-BDCE-A24D9918AE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7467" y="2374900"/>
            <a:ext cx="4756714" cy="3365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ADD5DF7-575E-4C10-815E-CDBBFAB58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88827" y="1065405"/>
            <a:ext cx="4756714" cy="5976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90500"/>
            <a:ext cx="11722608" cy="773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Potential Projects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6601B-A3E2-47A2-B731-4FE03C43E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243" y="1764139"/>
            <a:ext cx="4756714" cy="5976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BAEE544-8FB3-4E56-91A9-A6964539D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880" y="1493520"/>
            <a:ext cx="11084560" cy="474472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Smaller projects focused more on building renovation and redevelopment and activation of upper-story (ex: housing, additional commercial) rather than new construction 	</a:t>
            </a:r>
          </a:p>
          <a:p>
            <a:r>
              <a:rPr lang="en-US" sz="26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reuse 	</a:t>
            </a:r>
          </a:p>
          <a:p>
            <a:r>
              <a:rPr lang="en-US" sz="26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Projects that deal with vacancy rather than creation of new space 	</a:t>
            </a:r>
          </a:p>
          <a:p>
            <a:r>
              <a:rPr lang="en-US" sz="26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Projects that elevate specific cultural, historical qualities that enhance feeling of small-town charm 	</a:t>
            </a:r>
          </a:p>
          <a:p>
            <a:r>
              <a:rPr lang="en-US" sz="26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must demonstrate $3-5M in multiple synergistic projects. Final project award funding cannot be used for one sole project. 	</a:t>
            </a:r>
          </a:p>
          <a:p>
            <a:r>
              <a:rPr lang="en-US" sz="2600" b="0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Tight commercial activity area with opportunity to enhance cultural heritage through signage of historic markers 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Proxima Nova Rg"/>
              </a:rPr>
              <a:t>	</a:t>
            </a:r>
          </a:p>
          <a:p>
            <a:endParaRPr lang="en-US" dirty="0">
              <a:solidFill>
                <a:srgbClr val="211D1E"/>
              </a:solidFill>
              <a:latin typeface="Proxima Nova Rg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F65B39-4112-473E-B203-73AC0F56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542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0F6403-11BB-440A-81D1-11DAFA7A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59" y="194783"/>
            <a:ext cx="10022841" cy="760892"/>
          </a:xfrm>
        </p:spPr>
        <p:txBody>
          <a:bodyPr>
            <a:normAutofit fontScale="90000"/>
          </a:bodyPr>
          <a:lstStyle/>
          <a:p>
            <a:r>
              <a:rPr lang="en-US" dirty="0"/>
              <a:t>NY Forward Process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76386ECC-44D1-4D37-AF78-36503EACC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88400158"/>
              </p:ext>
            </p:extLst>
          </p:nvPr>
        </p:nvGraphicFramePr>
        <p:xfrm>
          <a:off x="646113" y="1560513"/>
          <a:ext cx="10899775" cy="434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3F48C-BFC1-4227-8BB0-C06C473D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32E67-6C01-41FF-AA5B-AEEE3DFA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3C4C9-9778-4A59-9001-6EC6F52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314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3" name="Subtitle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09E0B-CEBC-425D-8A86-1F858D8D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AEA19-91BF-48E8-A1D4-8FB745EA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7279-B48F-43C3-91FA-09BD7EA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D39F39FF-F5CB-4ACA-9B46-4CCF89ECA75F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pic>
        <p:nvPicPr>
          <p:cNvPr id="10" name="Picture Placeholder 9" descr="A black and green logo&#10;&#10;Description automatically generated">
            <a:extLst>
              <a:ext uri="{FF2B5EF4-FFF2-40B4-BE49-F238E27FC236}">
                <a16:creationId xmlns:a16="http://schemas.microsoft.com/office/drawing/2014/main" id="{A3F0616F-79A2-3755-76F4-372F291680E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1429" b="11429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D6006E-A307-4F0C-E975-5F4E7653CD1F}"/>
              </a:ext>
            </a:extLst>
          </p:cNvPr>
          <p:cNvSpPr txBox="1"/>
          <p:nvPr/>
        </p:nvSpPr>
        <p:spPr>
          <a:xfrm>
            <a:off x="724269" y="810003"/>
            <a:ext cx="8006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Information:</a:t>
            </a:r>
          </a:p>
          <a:p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Website: www.ggprocess.com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contact@ggprocess.com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Phone: 585-368-8866</a:t>
            </a:r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e02338-31db-4b37-8e71-6f33383a7441" xsi:nil="true"/>
    <lcf76f155ced4ddcb4097134ff3c332f xmlns="61022891-f6ed-4ad8-a73e-c4d6d8c0b55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21D16BC866E4F8F7DF09716CA1CC0" ma:contentTypeVersion="11" ma:contentTypeDescription="Create a new document." ma:contentTypeScope="" ma:versionID="8c16046ef684a604e98fee386816a2c7">
  <xsd:schema xmlns:xsd="http://www.w3.org/2001/XMLSchema" xmlns:xs="http://www.w3.org/2001/XMLSchema" xmlns:p="http://schemas.microsoft.com/office/2006/metadata/properties" xmlns:ns2="61022891-f6ed-4ad8-a73e-c4d6d8c0b55c" xmlns:ns3="6ee02338-31db-4b37-8e71-6f33383a7441" targetNamespace="http://schemas.microsoft.com/office/2006/metadata/properties" ma:root="true" ma:fieldsID="eb1b7e48bbf6e7b4bcd24dbe50488fd2" ns2:_="" ns3:_="">
    <xsd:import namespace="61022891-f6ed-4ad8-a73e-c4d6d8c0b55c"/>
    <xsd:import namespace="6ee02338-31db-4b37-8e71-6f33383a74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22891-f6ed-4ad8-a73e-c4d6d8c0b5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b03b2c1-ab4a-4302-9742-a27bfa13e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02338-31db-4b37-8e71-6f33383a744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3641824-2ca5-4c51-97cf-2fef81cc50e6}" ma:internalName="TaxCatchAll" ma:showField="CatchAllData" ma:web="6ee02338-31db-4b37-8e71-6f33383a74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  <ds:schemaRef ds:uri="6ee02338-31db-4b37-8e71-6f33383a7441"/>
    <ds:schemaRef ds:uri="61022891-f6ed-4ad8-a73e-c4d6d8c0b55c"/>
  </ds:schemaRefs>
</ds:datastoreItem>
</file>

<file path=customXml/itemProps3.xml><?xml version="1.0" encoding="utf-8"?>
<ds:datastoreItem xmlns:ds="http://schemas.openxmlformats.org/officeDocument/2006/customXml" ds:itemID="{2122AD8E-F861-47CD-9B62-D60E9F4F03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22891-f6ed-4ad8-a73e-c4d6d8c0b55c"/>
    <ds:schemaRef ds:uri="6ee02338-31db-4b37-8e71-6f33383a74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{9989B3C1-F0C9-4227-A4F7-B2F397D03C90}tf89117832_win32</Template>
  <TotalTime>59</TotalTime>
  <Words>355</Words>
  <Application>Microsoft Office PowerPoint</Application>
  <PresentationFormat>Widescreen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Proxima Nova Rg</vt:lpstr>
      <vt:lpstr>ColorBlockVTI</vt:lpstr>
      <vt:lpstr>Village of Albion  NY Forward Application</vt:lpstr>
      <vt:lpstr>NY Forward Program Funding  Available</vt:lpstr>
      <vt:lpstr>Albion is a Prime Candidate</vt:lpstr>
      <vt:lpstr>Application Requirements</vt:lpstr>
      <vt:lpstr>Potential Projects</vt:lpstr>
      <vt:lpstr>NY Forward Process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Village of Albion  NY Forward Application</dc:title>
  <dc:creator>Heather Grant</dc:creator>
  <cp:lastModifiedBy>Delores Hansel</cp:lastModifiedBy>
  <cp:revision>2</cp:revision>
  <dcterms:created xsi:type="dcterms:W3CDTF">2023-09-05T17:23:28Z</dcterms:created>
  <dcterms:modified xsi:type="dcterms:W3CDTF">2023-09-22T12:14:56Z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0x010100E0021D16BC866E4F8F7DF09716CA1CC0</vt:lpwstr>
  </property>
</Properties>
</file>